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4630400" cy="8229600"/>
  <p:notesSz cx="8229600" cy="14630400"/>
  <p:embeddedFontLst>
    <p:embeddedFont>
      <p:font typeface="Nunito Semi Bold" panose="020B0604020202020204" charset="0"/>
      <p:regular r:id="rId17"/>
    </p:embeddedFont>
    <p:embeddedFont>
      <p:font typeface="PT Sans" panose="020F0502020204030204" pitchFamily="34" charset="0"/>
      <p:regular r:id="rId18"/>
    </p:embeddedFont>
  </p:embeddedFontLst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416517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3645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3645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2069902"/>
            <a:ext cx="7468553" cy="14080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050"/>
              </a:lnSpc>
              <a:buNone/>
            </a:pPr>
            <a:r>
              <a:rPr lang="en-US" sz="88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NIS2</a:t>
            </a:r>
            <a:endParaRPr lang="en-US" sz="8850" dirty="0"/>
          </a:p>
        </p:txBody>
      </p:sp>
      <p:sp>
        <p:nvSpPr>
          <p:cNvPr id="4" name="Text 1"/>
          <p:cNvSpPr/>
          <p:nvPr/>
        </p:nvSpPr>
        <p:spPr>
          <a:xfrm>
            <a:off x="837724" y="3836908"/>
            <a:ext cx="3379470" cy="422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L3L1 | 2024-2025</a:t>
            </a:r>
            <a:endParaRPr lang="en-US" sz="2650" dirty="0"/>
          </a:p>
        </p:txBody>
      </p:sp>
      <p:sp>
        <p:nvSpPr>
          <p:cNvPr id="5" name="Text 2"/>
          <p:cNvSpPr/>
          <p:nvPr/>
        </p:nvSpPr>
        <p:spPr>
          <a:xfrm>
            <a:off x="837724" y="4618196"/>
            <a:ext cx="7468553" cy="478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50"/>
              </a:lnSpc>
              <a:buNone/>
            </a:pPr>
            <a:r>
              <a:rPr lang="en-US" sz="23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The all-in-one European platform</a:t>
            </a:r>
            <a:endParaRPr lang="en-US" sz="2350" dirty="0"/>
          </a:p>
        </p:txBody>
      </p:sp>
      <p:sp>
        <p:nvSpPr>
          <p:cNvPr id="6" name="Text 3"/>
          <p:cNvSpPr/>
          <p:nvPr/>
        </p:nvSpPr>
        <p:spPr>
          <a:xfrm>
            <a:off x="837724" y="5455801"/>
            <a:ext cx="7468553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i="1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that simplifies NIS2 compliance and protects your critical infrastructures.</a:t>
            </a:r>
            <a:endParaRPr lang="en-US" sz="2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678180"/>
            <a:ext cx="3942636" cy="4926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50"/>
              </a:lnSpc>
              <a:buNone/>
            </a:pPr>
            <a:r>
              <a:rPr lang="en-US" sz="31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Stack &amp; Tools</a:t>
            </a:r>
            <a:endParaRPr lang="en-US" sz="3100" dirty="0"/>
          </a:p>
        </p:txBody>
      </p:sp>
      <p:sp>
        <p:nvSpPr>
          <p:cNvPr id="3" name="Text 1"/>
          <p:cNvSpPr/>
          <p:nvPr/>
        </p:nvSpPr>
        <p:spPr>
          <a:xfrm>
            <a:off x="837724" y="1422202"/>
            <a:ext cx="4517827" cy="2464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50" b="1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Our technical architecture and development tools</a:t>
            </a:r>
            <a:endParaRPr lang="en-US" sz="15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724" y="1920002"/>
            <a:ext cx="2157055" cy="1333143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7724" y="3462576"/>
            <a:ext cx="3081576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Node.js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837724" y="3898106"/>
            <a:ext cx="3081576" cy="670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Server-side JavaScript runtime environment</a:t>
            </a:r>
            <a:endParaRPr lang="en-US" sz="160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8730" y="1920002"/>
            <a:ext cx="2157174" cy="1333143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4128730" y="3462576"/>
            <a:ext cx="3081695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Express.js</a:t>
            </a:r>
            <a:endParaRPr lang="en-US" sz="1600" dirty="0"/>
          </a:p>
        </p:txBody>
      </p:sp>
      <p:sp>
        <p:nvSpPr>
          <p:cNvPr id="9" name="Text 5"/>
          <p:cNvSpPr/>
          <p:nvPr/>
        </p:nvSpPr>
        <p:spPr>
          <a:xfrm>
            <a:off x="4128730" y="3898106"/>
            <a:ext cx="3081695" cy="670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Minimalist web framework for Node.js</a:t>
            </a:r>
            <a:endParaRPr lang="en-US" sz="160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9856" y="1920002"/>
            <a:ext cx="2157174" cy="1333143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7419856" y="3462576"/>
            <a:ext cx="3081695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Vue.js</a:t>
            </a:r>
            <a:endParaRPr lang="en-US" sz="1600" dirty="0"/>
          </a:p>
        </p:txBody>
      </p:sp>
      <p:sp>
        <p:nvSpPr>
          <p:cNvPr id="12" name="Text 7"/>
          <p:cNvSpPr/>
          <p:nvPr/>
        </p:nvSpPr>
        <p:spPr>
          <a:xfrm>
            <a:off x="7419856" y="3898106"/>
            <a:ext cx="3081695" cy="670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Progressive JavaScript framework for user interfaces</a:t>
            </a:r>
            <a:endParaRPr lang="en-US" sz="160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10982" y="1920002"/>
            <a:ext cx="2157174" cy="1333143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0710982" y="3462576"/>
            <a:ext cx="3081695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Vite</a:t>
            </a:r>
            <a:endParaRPr lang="en-US" sz="1600" dirty="0"/>
          </a:p>
        </p:txBody>
      </p:sp>
      <p:sp>
        <p:nvSpPr>
          <p:cNvPr id="15" name="Text 9"/>
          <p:cNvSpPr/>
          <p:nvPr/>
        </p:nvSpPr>
        <p:spPr>
          <a:xfrm>
            <a:off x="10710982" y="3898106"/>
            <a:ext cx="3081695" cy="670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Next-generation build tool for the frontend</a:t>
            </a:r>
            <a:endParaRPr lang="en-US" sz="1600" dirty="0"/>
          </a:p>
        </p:txBody>
      </p:sp>
      <p:pic>
        <p:nvPicPr>
          <p:cNvPr id="1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7724" y="4903232"/>
            <a:ext cx="2157055" cy="1333143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837724" y="6445806"/>
            <a:ext cx="3081576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PostgreSQL</a:t>
            </a:r>
            <a:endParaRPr lang="en-US" sz="1600" dirty="0"/>
          </a:p>
        </p:txBody>
      </p:sp>
      <p:sp>
        <p:nvSpPr>
          <p:cNvPr id="18" name="Text 11"/>
          <p:cNvSpPr/>
          <p:nvPr/>
        </p:nvSpPr>
        <p:spPr>
          <a:xfrm>
            <a:off x="837724" y="6881336"/>
            <a:ext cx="3081576" cy="670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Relational database management system</a:t>
            </a:r>
            <a:endParaRPr lang="en-US" sz="1600" dirty="0"/>
          </a:p>
        </p:txBody>
      </p:sp>
      <p:pic>
        <p:nvPicPr>
          <p:cNvPr id="19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28730" y="4903232"/>
            <a:ext cx="2157174" cy="1333143"/>
          </a:xfrm>
          <a:prstGeom prst="rect">
            <a:avLst/>
          </a:prstGeom>
        </p:spPr>
      </p:pic>
      <p:sp>
        <p:nvSpPr>
          <p:cNvPr id="20" name="Text 12"/>
          <p:cNvSpPr/>
          <p:nvPr/>
        </p:nvSpPr>
        <p:spPr>
          <a:xfrm>
            <a:off x="4128730" y="6445806"/>
            <a:ext cx="3081695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Security</a:t>
            </a:r>
            <a:endParaRPr lang="en-US" sz="1600" dirty="0"/>
          </a:p>
        </p:txBody>
      </p:sp>
      <p:sp>
        <p:nvSpPr>
          <p:cNvPr id="21" name="Text 13"/>
          <p:cNvSpPr/>
          <p:nvPr/>
        </p:nvSpPr>
        <p:spPr>
          <a:xfrm>
            <a:off x="4128730" y="6881336"/>
            <a:ext cx="3081695" cy="670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Nginx and other tools for data protection</a:t>
            </a:r>
            <a:endParaRPr lang="en-US" sz="1600" dirty="0"/>
          </a:p>
        </p:txBody>
      </p:sp>
      <p:pic>
        <p:nvPicPr>
          <p:cNvPr id="22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19856" y="4903232"/>
            <a:ext cx="2157174" cy="1333143"/>
          </a:xfrm>
          <a:prstGeom prst="rect">
            <a:avLst/>
          </a:prstGeom>
        </p:spPr>
      </p:pic>
      <p:sp>
        <p:nvSpPr>
          <p:cNvPr id="23" name="Text 14"/>
          <p:cNvSpPr/>
          <p:nvPr/>
        </p:nvSpPr>
        <p:spPr>
          <a:xfrm>
            <a:off x="7419856" y="6445806"/>
            <a:ext cx="3081695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VPS server</a:t>
            </a:r>
            <a:endParaRPr lang="en-US" sz="1600" dirty="0"/>
          </a:p>
        </p:txBody>
      </p:sp>
      <p:sp>
        <p:nvSpPr>
          <p:cNvPr id="24" name="Text 15"/>
          <p:cNvSpPr/>
          <p:nvPr/>
        </p:nvSpPr>
        <p:spPr>
          <a:xfrm>
            <a:off x="7419856" y="6881336"/>
            <a:ext cx="3081695" cy="670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Virtual private server for secure hosting of the application</a:t>
            </a:r>
            <a:endParaRPr lang="en-US" sz="16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80000"/>
            </a:srgbClr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4" name="Text 1"/>
          <p:cNvSpPr/>
          <p:nvPr/>
        </p:nvSpPr>
        <p:spPr>
          <a:xfrm>
            <a:off x="837724" y="2165747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Our Impact</a:t>
            </a:r>
            <a:endParaRPr lang="en-US" sz="4400" dirty="0"/>
          </a:p>
        </p:txBody>
      </p:sp>
      <p:sp>
        <p:nvSpPr>
          <p:cNvPr id="5" name="Text 2"/>
          <p:cNvSpPr/>
          <p:nvPr/>
        </p:nvSpPr>
        <p:spPr>
          <a:xfrm>
            <a:off x="837724" y="3228737"/>
            <a:ext cx="12954952" cy="478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50"/>
              </a:lnSpc>
              <a:buNone/>
            </a:pPr>
            <a:r>
              <a:rPr lang="en-US" sz="23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Our solution has a significant impact on the efficiency of businesses</a:t>
            </a:r>
            <a:endParaRPr lang="en-US" sz="2350" dirty="0"/>
          </a:p>
        </p:txBody>
      </p:sp>
      <p:sp>
        <p:nvSpPr>
          <p:cNvPr id="6" name="Text 3"/>
          <p:cNvSpPr/>
          <p:nvPr/>
        </p:nvSpPr>
        <p:spPr>
          <a:xfrm>
            <a:off x="837724" y="4096226"/>
            <a:ext cx="4078962" cy="7898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6200"/>
              </a:lnSpc>
              <a:buNone/>
            </a:pPr>
            <a:r>
              <a:rPr lang="en-US" sz="6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1250</a:t>
            </a:r>
            <a:endParaRPr lang="en-US" sz="6200" dirty="0"/>
          </a:p>
        </p:txBody>
      </p:sp>
      <p:sp>
        <p:nvSpPr>
          <p:cNvPr id="7" name="Text 4"/>
          <p:cNvSpPr/>
          <p:nvPr/>
        </p:nvSpPr>
        <p:spPr>
          <a:xfrm>
            <a:off x="1429822" y="5185172"/>
            <a:ext cx="2894648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Statements Generated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837724" y="5680710"/>
            <a:ext cx="407896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Continuous growth since launch</a:t>
            </a:r>
            <a:endParaRPr lang="en-US" sz="1850" dirty="0"/>
          </a:p>
        </p:txBody>
      </p:sp>
      <p:sp>
        <p:nvSpPr>
          <p:cNvPr id="9" name="Text 6"/>
          <p:cNvSpPr/>
          <p:nvPr/>
        </p:nvSpPr>
        <p:spPr>
          <a:xfrm>
            <a:off x="5275659" y="4096226"/>
            <a:ext cx="4078962" cy="7898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6200"/>
              </a:lnSpc>
              <a:buNone/>
            </a:pPr>
            <a:r>
              <a:rPr lang="en-US" sz="6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847</a:t>
            </a:r>
            <a:endParaRPr lang="en-US" sz="6200" dirty="0"/>
          </a:p>
        </p:txBody>
      </p:sp>
      <p:sp>
        <p:nvSpPr>
          <p:cNvPr id="10" name="Text 7"/>
          <p:cNvSpPr/>
          <p:nvPr/>
        </p:nvSpPr>
        <p:spPr>
          <a:xfrm>
            <a:off x="5907048" y="518517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Certificates Issued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275659" y="5680710"/>
            <a:ext cx="407896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NIS 2 compliance ensured</a:t>
            </a:r>
            <a:endParaRPr lang="en-US" sz="1850" dirty="0"/>
          </a:p>
        </p:txBody>
      </p:sp>
      <p:sp>
        <p:nvSpPr>
          <p:cNvPr id="12" name="Text 9"/>
          <p:cNvSpPr/>
          <p:nvPr/>
        </p:nvSpPr>
        <p:spPr>
          <a:xfrm>
            <a:off x="9713595" y="4096226"/>
            <a:ext cx="4079081" cy="7898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6200"/>
              </a:lnSpc>
              <a:buNone/>
            </a:pPr>
            <a:r>
              <a:rPr lang="en-US" sz="6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3500</a:t>
            </a:r>
            <a:endParaRPr lang="en-US" sz="6200" dirty="0"/>
          </a:p>
        </p:txBody>
      </p:sp>
      <p:sp>
        <p:nvSpPr>
          <p:cNvPr id="13" name="Text 10"/>
          <p:cNvSpPr/>
          <p:nvPr/>
        </p:nvSpPr>
        <p:spPr>
          <a:xfrm>
            <a:off x="10344983" y="518517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Hours Saved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9713595" y="5680710"/>
            <a:ext cx="407908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Productivity gain for our clients</a:t>
            </a:r>
            <a:endParaRPr lang="en-US" sz="18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568410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Features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2751177"/>
            <a:ext cx="12954952" cy="478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50"/>
              </a:lnSpc>
              <a:buNone/>
            </a:pPr>
            <a:r>
              <a:rPr lang="en-US" sz="23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Visualization of key performance indicators</a:t>
            </a:r>
            <a:endParaRPr lang="en-US" sz="23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724" y="3499009"/>
            <a:ext cx="598408" cy="598408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7724" y="4336733"/>
            <a:ext cx="2910721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Certificate Recognition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837724" y="4832271"/>
            <a:ext cx="301430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Official validation of NIS 2 compliance</a:t>
            </a:r>
            <a:endParaRPr lang="en-US" sz="18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1233" y="3499009"/>
            <a:ext cx="598408" cy="59840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4151233" y="433673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Data Encryption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4151233" y="4832271"/>
            <a:ext cx="301430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Advanced protection of sensitive information</a:t>
            </a:r>
            <a:endParaRPr lang="en-US" sz="18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4743" y="3499009"/>
            <a:ext cx="598408" cy="598408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7464743" y="433673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User Management</a:t>
            </a:r>
            <a:endParaRPr lang="en-US" sz="2200" dirty="0"/>
          </a:p>
        </p:txBody>
      </p:sp>
      <p:sp>
        <p:nvSpPr>
          <p:cNvPr id="12" name="Text 7"/>
          <p:cNvSpPr/>
          <p:nvPr/>
        </p:nvSpPr>
        <p:spPr>
          <a:xfrm>
            <a:off x="7464743" y="4832271"/>
            <a:ext cx="301430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Simplified access administration</a:t>
            </a:r>
            <a:endParaRPr lang="en-US" sz="185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78252" y="3499009"/>
            <a:ext cx="598408" cy="598408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0778252" y="433673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Audit Logs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10778252" y="4832271"/>
            <a:ext cx="3014424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Complete monitoring of system activities</a:t>
            </a:r>
            <a:endParaRPr lang="en-US" sz="1850" dirty="0"/>
          </a:p>
        </p:txBody>
      </p:sp>
      <p:sp>
        <p:nvSpPr>
          <p:cNvPr id="16" name="Text 10"/>
          <p:cNvSpPr/>
          <p:nvPr/>
        </p:nvSpPr>
        <p:spPr>
          <a:xfrm>
            <a:off x="837724" y="5957292"/>
            <a:ext cx="12954952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Our features allow for the automated production of compliant reports and the issuance of recognized security certificates.</a:t>
            </a:r>
            <a:endParaRPr lang="en-US" sz="22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967740"/>
            <a:ext cx="5969079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User Interface Features</a:t>
            </a:r>
            <a:endParaRPr lang="en-US" sz="44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724" y="2299930"/>
            <a:ext cx="6185535" cy="371129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37724" y="6280428"/>
            <a:ext cx="61855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Our application provides an intuitive interface for managing NIS 2 compliance requirements</a:t>
            </a:r>
            <a:endParaRPr lang="en-US" sz="1850" dirty="0"/>
          </a:p>
        </p:txBody>
      </p:sp>
      <p:sp>
        <p:nvSpPr>
          <p:cNvPr id="5" name="Shape 2"/>
          <p:cNvSpPr/>
          <p:nvPr/>
        </p:nvSpPr>
        <p:spPr>
          <a:xfrm>
            <a:off x="7614761" y="2299930"/>
            <a:ext cx="538520" cy="538520"/>
          </a:xfrm>
          <a:prstGeom prst="roundRect">
            <a:avLst>
              <a:gd name="adj" fmla="val 66677"/>
            </a:avLst>
          </a:prstGeom>
          <a:solidFill>
            <a:srgbClr val="1C3645"/>
          </a:solidFill>
          <a:ln w="22860">
            <a:solidFill>
              <a:srgbClr val="F2B42D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6" name="Text 3"/>
          <p:cNvSpPr/>
          <p:nvPr/>
        </p:nvSpPr>
        <p:spPr>
          <a:xfrm>
            <a:off x="8392597" y="238220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User Connection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8392597" y="2973467"/>
            <a:ext cx="5407700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Demonstration of the secure authentication process</a:t>
            </a:r>
            <a:endParaRPr lang="en-US" sz="1850" dirty="0"/>
          </a:p>
        </p:txBody>
      </p:sp>
      <p:sp>
        <p:nvSpPr>
          <p:cNvPr id="8" name="Shape 5"/>
          <p:cNvSpPr/>
          <p:nvPr/>
        </p:nvSpPr>
        <p:spPr>
          <a:xfrm>
            <a:off x="7614761" y="3835241"/>
            <a:ext cx="538520" cy="538520"/>
          </a:xfrm>
          <a:prstGeom prst="roundRect">
            <a:avLst>
              <a:gd name="adj" fmla="val 66677"/>
            </a:avLst>
          </a:prstGeom>
          <a:solidFill>
            <a:srgbClr val="1C3645"/>
          </a:solidFill>
          <a:ln w="22860">
            <a:solidFill>
              <a:srgbClr val="D7425E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9" name="Text 6"/>
          <p:cNvSpPr/>
          <p:nvPr/>
        </p:nvSpPr>
        <p:spPr>
          <a:xfrm>
            <a:off x="8392597" y="391751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Certificate Generation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8392597" y="4508778"/>
            <a:ext cx="5407700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Automated creation of NIS 2 compliance certificates</a:t>
            </a:r>
            <a:endParaRPr lang="en-US" sz="1850" dirty="0"/>
          </a:p>
        </p:txBody>
      </p:sp>
      <p:sp>
        <p:nvSpPr>
          <p:cNvPr id="11" name="Shape 8"/>
          <p:cNvSpPr/>
          <p:nvPr/>
        </p:nvSpPr>
        <p:spPr>
          <a:xfrm>
            <a:off x="7614761" y="5370552"/>
            <a:ext cx="538520" cy="538520"/>
          </a:xfrm>
          <a:prstGeom prst="roundRect">
            <a:avLst>
              <a:gd name="adj" fmla="val 66677"/>
            </a:avLst>
          </a:prstGeom>
          <a:solidFill>
            <a:srgbClr val="1C3645"/>
          </a:solidFill>
          <a:ln w="22860">
            <a:solidFill>
              <a:srgbClr val="DD785E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12" name="Text 9"/>
          <p:cNvSpPr/>
          <p:nvPr/>
        </p:nvSpPr>
        <p:spPr>
          <a:xfrm>
            <a:off x="8392597" y="545282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Dashboard View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8392597" y="6044089"/>
            <a:ext cx="5407700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Interface for monitoring and managing key indicators</a:t>
            </a:r>
            <a:endParaRPr lang="en-US" sz="185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795939"/>
            <a:ext cx="7431048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Thank you for your attention!</a:t>
            </a:r>
            <a:endParaRPr lang="en-US" sz="44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724" y="2978706"/>
            <a:ext cx="3014305" cy="186297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37724" y="5140881"/>
            <a:ext cx="301430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ABDELWAHEB SEBA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837724" y="5667494"/>
            <a:ext cx="301430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Project Leader</a:t>
            </a:r>
            <a:endParaRPr lang="en-US" sz="18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1233" y="2978706"/>
            <a:ext cx="3014305" cy="186297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151233" y="5140881"/>
            <a:ext cx="301430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MOHAMMED RYAD DERMOUCHE</a:t>
            </a:r>
            <a:endParaRPr lang="en-US" sz="1850" dirty="0"/>
          </a:p>
        </p:txBody>
      </p:sp>
      <p:sp>
        <p:nvSpPr>
          <p:cNvPr id="8" name="Text 4"/>
          <p:cNvSpPr/>
          <p:nvPr/>
        </p:nvSpPr>
        <p:spPr>
          <a:xfrm>
            <a:off x="4151233" y="6050518"/>
            <a:ext cx="301430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Backend Developer</a:t>
            </a:r>
            <a:endParaRPr lang="en-US" sz="18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4743" y="2978706"/>
            <a:ext cx="3014305" cy="186297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464743" y="5140881"/>
            <a:ext cx="301430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SEDIK SI MEHAND</a:t>
            </a:r>
            <a:endParaRPr lang="en-US" sz="1850" dirty="0"/>
          </a:p>
        </p:txBody>
      </p:sp>
      <p:sp>
        <p:nvSpPr>
          <p:cNvPr id="11" name="Text 6"/>
          <p:cNvSpPr/>
          <p:nvPr/>
        </p:nvSpPr>
        <p:spPr>
          <a:xfrm>
            <a:off x="7464743" y="5667494"/>
            <a:ext cx="301430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UX Designer</a:t>
            </a:r>
            <a:endParaRPr lang="en-US" sz="18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78252" y="2978706"/>
            <a:ext cx="3014424" cy="1862971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0778252" y="5140881"/>
            <a:ext cx="3014424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CHATODIT LOKONGA KANGOLO</a:t>
            </a:r>
            <a:endParaRPr lang="en-US" sz="1850" dirty="0"/>
          </a:p>
        </p:txBody>
      </p:sp>
      <p:sp>
        <p:nvSpPr>
          <p:cNvPr id="14" name="Text 8"/>
          <p:cNvSpPr/>
          <p:nvPr/>
        </p:nvSpPr>
        <p:spPr>
          <a:xfrm>
            <a:off x="10778252" y="6050518"/>
            <a:ext cx="3014424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Frontend Developer</a:t>
            </a:r>
            <a:endParaRPr lang="en-US" sz="18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795939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Our Team</a:t>
            </a:r>
            <a:endParaRPr lang="en-US" sz="44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724" y="2978706"/>
            <a:ext cx="3014305" cy="186297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37724" y="5140881"/>
            <a:ext cx="301430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ABDELWAHEB SEBA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837724" y="5667494"/>
            <a:ext cx="301430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Project Leader</a:t>
            </a:r>
            <a:endParaRPr lang="en-US" sz="18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1233" y="2978706"/>
            <a:ext cx="3014305" cy="186297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151233" y="5140881"/>
            <a:ext cx="301430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MOHAMMED RYAD DERMOUCHE</a:t>
            </a:r>
            <a:endParaRPr lang="en-US" sz="1850" dirty="0"/>
          </a:p>
        </p:txBody>
      </p:sp>
      <p:sp>
        <p:nvSpPr>
          <p:cNvPr id="8" name="Text 4"/>
          <p:cNvSpPr/>
          <p:nvPr/>
        </p:nvSpPr>
        <p:spPr>
          <a:xfrm>
            <a:off x="4151233" y="6050518"/>
            <a:ext cx="301430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Backend Developer</a:t>
            </a:r>
            <a:endParaRPr lang="en-US" sz="18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4743" y="2978706"/>
            <a:ext cx="3014305" cy="186297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464743" y="5140881"/>
            <a:ext cx="301430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SEDIK SI MEHAND</a:t>
            </a:r>
            <a:endParaRPr lang="en-US" sz="1850" dirty="0"/>
          </a:p>
        </p:txBody>
      </p:sp>
      <p:sp>
        <p:nvSpPr>
          <p:cNvPr id="11" name="Text 6"/>
          <p:cNvSpPr/>
          <p:nvPr/>
        </p:nvSpPr>
        <p:spPr>
          <a:xfrm>
            <a:off x="7464743" y="5667494"/>
            <a:ext cx="301430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UX Designer</a:t>
            </a:r>
            <a:endParaRPr lang="en-US" sz="18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78252" y="2978706"/>
            <a:ext cx="3014424" cy="1862971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0778252" y="5140881"/>
            <a:ext cx="3014424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CHATODIT LOKONGA KANGOLO</a:t>
            </a:r>
            <a:endParaRPr lang="en-US" sz="1850" dirty="0"/>
          </a:p>
        </p:txBody>
      </p:sp>
      <p:sp>
        <p:nvSpPr>
          <p:cNvPr id="14" name="Text 8"/>
          <p:cNvSpPr/>
          <p:nvPr/>
        </p:nvSpPr>
        <p:spPr>
          <a:xfrm>
            <a:off x="10778252" y="6050518"/>
            <a:ext cx="3014424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Frontend Developer</a:t>
            </a: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7123" y="890230"/>
            <a:ext cx="4823579" cy="6028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Context</a:t>
            </a:r>
            <a:endParaRPr lang="en-US" sz="3750" dirty="0"/>
          </a:p>
        </p:txBody>
      </p:sp>
      <p:sp>
        <p:nvSpPr>
          <p:cNvPr id="3" name="Text 1"/>
          <p:cNvSpPr/>
          <p:nvPr/>
        </p:nvSpPr>
        <p:spPr>
          <a:xfrm>
            <a:off x="797123" y="1800463"/>
            <a:ext cx="4529733" cy="4823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50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The Cyber Threat in 2023</a:t>
            </a:r>
            <a:endParaRPr lang="en-US" sz="3000" dirty="0"/>
          </a:p>
        </p:txBody>
      </p:sp>
      <p:sp>
        <p:nvSpPr>
          <p:cNvPr id="4" name="Text 2"/>
          <p:cNvSpPr/>
          <p:nvPr/>
        </p:nvSpPr>
        <p:spPr>
          <a:xfrm>
            <a:off x="797123" y="2590205"/>
            <a:ext cx="13036153" cy="8198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Cybersecurity has become a critical issue for French organizations. Attacks are multiplying in sophistication and volume, targeting all structures, from SMEs to large companies.</a:t>
            </a:r>
            <a:endParaRPr lang="en-US" sz="20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123" y="3640693"/>
            <a:ext cx="2760107" cy="1705808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797123" y="5602724"/>
            <a:ext cx="2611398" cy="3014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278,770 Digital Attacks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797123" y="6027182"/>
            <a:ext cx="3066812" cy="6560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endParaRPr lang="en-US" sz="160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0158" y="3640693"/>
            <a:ext cx="2760226" cy="1705928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4120158" y="5602843"/>
            <a:ext cx="2819281" cy="3014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49% Affected Enterprises</a:t>
            </a:r>
            <a:endParaRPr lang="en-US" sz="1850" dirty="0"/>
          </a:p>
        </p:txBody>
      </p:sp>
      <p:sp>
        <p:nvSpPr>
          <p:cNvPr id="10" name="Text 6"/>
          <p:cNvSpPr/>
          <p:nvPr/>
        </p:nvSpPr>
        <p:spPr>
          <a:xfrm>
            <a:off x="4120158" y="6027301"/>
            <a:ext cx="3066931" cy="9840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endParaRPr lang="en-US" sz="1600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43311" y="3640693"/>
            <a:ext cx="2760107" cy="1705808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7443311" y="5602724"/>
            <a:ext cx="2492335" cy="3014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+37% Annual Increase</a:t>
            </a:r>
            <a:endParaRPr lang="en-US" sz="1850" dirty="0"/>
          </a:p>
        </p:txBody>
      </p:sp>
      <p:sp>
        <p:nvSpPr>
          <p:cNvPr id="13" name="Text 8"/>
          <p:cNvSpPr/>
          <p:nvPr/>
        </p:nvSpPr>
        <p:spPr>
          <a:xfrm>
            <a:off x="7443311" y="6027182"/>
            <a:ext cx="3066812" cy="6560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endParaRPr lang="en-US" sz="1600" dirty="0"/>
          </a:p>
        </p:txBody>
      </p:sp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66346" y="3640693"/>
            <a:ext cx="2760226" cy="1705928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10766346" y="5602843"/>
            <a:ext cx="2967990" cy="3014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Evolving Threat Landscape</a:t>
            </a:r>
            <a:endParaRPr lang="en-US" sz="1850" dirty="0"/>
          </a:p>
        </p:txBody>
      </p:sp>
      <p:sp>
        <p:nvSpPr>
          <p:cNvPr id="16" name="Text 10"/>
          <p:cNvSpPr/>
          <p:nvPr/>
        </p:nvSpPr>
        <p:spPr>
          <a:xfrm>
            <a:off x="10766346" y="6027301"/>
            <a:ext cx="3066931" cy="13120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endParaRPr lang="en-US" sz="1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233726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NIS 2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2416493"/>
            <a:ext cx="12954952" cy="478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50"/>
              </a:lnSpc>
              <a:buNone/>
            </a:pPr>
            <a:r>
              <a:rPr lang="en-US" sz="23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Evolution of the European Cybersecurity Directive</a:t>
            </a:r>
            <a:endParaRPr lang="en-US" sz="2350" dirty="0"/>
          </a:p>
        </p:txBody>
      </p:sp>
      <p:sp>
        <p:nvSpPr>
          <p:cNvPr id="4" name="Shape 2"/>
          <p:cNvSpPr/>
          <p:nvPr/>
        </p:nvSpPr>
        <p:spPr>
          <a:xfrm>
            <a:off x="837724" y="3433524"/>
            <a:ext cx="12954952" cy="30480"/>
          </a:xfrm>
          <a:prstGeom prst="roundRect">
            <a:avLst>
              <a:gd name="adj" fmla="val 1178055"/>
            </a:avLst>
          </a:prstGeom>
          <a:solidFill>
            <a:srgbClr val="FFFFFF">
              <a:alpha val="24000"/>
            </a:srgbClr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5" name="Shape 3"/>
          <p:cNvSpPr/>
          <p:nvPr/>
        </p:nvSpPr>
        <p:spPr>
          <a:xfrm>
            <a:off x="2881789" y="3433465"/>
            <a:ext cx="30480" cy="718066"/>
          </a:xfrm>
          <a:prstGeom prst="roundRect">
            <a:avLst>
              <a:gd name="adj" fmla="val 1178055"/>
            </a:avLst>
          </a:prstGeom>
          <a:solidFill>
            <a:srgbClr val="F2B42D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6" name="Shape 4"/>
          <p:cNvSpPr/>
          <p:nvPr/>
        </p:nvSpPr>
        <p:spPr>
          <a:xfrm>
            <a:off x="2627828" y="3164265"/>
            <a:ext cx="538520" cy="538520"/>
          </a:xfrm>
          <a:prstGeom prst="roundRect">
            <a:avLst>
              <a:gd name="adj" fmla="val 66677"/>
            </a:avLst>
          </a:prstGeom>
          <a:solidFill>
            <a:srgbClr val="00002E"/>
          </a:solidFill>
          <a:ln w="22860">
            <a:solidFill>
              <a:srgbClr val="F2B42D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8079" y="3222248"/>
            <a:ext cx="337899" cy="422434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1488996" y="439114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NIS 1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77039" y="4886682"/>
            <a:ext cx="364021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First European Cybersecurity Directive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7299841" y="3433465"/>
            <a:ext cx="30480" cy="718066"/>
          </a:xfrm>
          <a:prstGeom prst="roundRect">
            <a:avLst>
              <a:gd name="adj" fmla="val 1178055"/>
            </a:avLst>
          </a:prstGeom>
          <a:solidFill>
            <a:srgbClr val="D7425E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11" name="Shape 8"/>
          <p:cNvSpPr/>
          <p:nvPr/>
        </p:nvSpPr>
        <p:spPr>
          <a:xfrm>
            <a:off x="7045881" y="3164265"/>
            <a:ext cx="538520" cy="538520"/>
          </a:xfrm>
          <a:prstGeom prst="roundRect">
            <a:avLst>
              <a:gd name="adj" fmla="val 66677"/>
            </a:avLst>
          </a:prstGeom>
          <a:solidFill>
            <a:srgbClr val="00002E"/>
          </a:solidFill>
          <a:ln w="22860">
            <a:solidFill>
              <a:srgbClr val="D7425E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pic>
        <p:nvPicPr>
          <p:cNvPr id="12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6131" y="3222248"/>
            <a:ext cx="337899" cy="422434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5907048" y="439114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Transition</a:t>
            </a:r>
            <a:endParaRPr lang="en-US" sz="2200" dirty="0"/>
          </a:p>
        </p:txBody>
      </p:sp>
      <p:sp>
        <p:nvSpPr>
          <p:cNvPr id="14" name="Text 10"/>
          <p:cNvSpPr/>
          <p:nvPr/>
        </p:nvSpPr>
        <p:spPr>
          <a:xfrm>
            <a:off x="5495092" y="4886682"/>
            <a:ext cx="36402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Innovation and extension of NIS 1</a:t>
            </a:r>
            <a:endParaRPr lang="en-US" sz="1850" dirty="0"/>
          </a:p>
        </p:txBody>
      </p:sp>
      <p:sp>
        <p:nvSpPr>
          <p:cNvPr id="15" name="Shape 11"/>
          <p:cNvSpPr/>
          <p:nvPr/>
        </p:nvSpPr>
        <p:spPr>
          <a:xfrm>
            <a:off x="11717893" y="3433465"/>
            <a:ext cx="30480" cy="718066"/>
          </a:xfrm>
          <a:prstGeom prst="roundRect">
            <a:avLst>
              <a:gd name="adj" fmla="val 1178055"/>
            </a:avLst>
          </a:prstGeom>
          <a:solidFill>
            <a:srgbClr val="DD785E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16" name="Shape 12"/>
          <p:cNvSpPr/>
          <p:nvPr/>
        </p:nvSpPr>
        <p:spPr>
          <a:xfrm>
            <a:off x="11463933" y="3164265"/>
            <a:ext cx="538520" cy="538520"/>
          </a:xfrm>
          <a:prstGeom prst="roundRect">
            <a:avLst>
              <a:gd name="adj" fmla="val 66677"/>
            </a:avLst>
          </a:prstGeom>
          <a:solidFill>
            <a:srgbClr val="00002E"/>
          </a:solidFill>
          <a:ln w="22860">
            <a:solidFill>
              <a:srgbClr val="DD785E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pic>
        <p:nvPicPr>
          <p:cNvPr id="1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64183" y="3222248"/>
            <a:ext cx="337899" cy="422434"/>
          </a:xfrm>
          <a:prstGeom prst="rect">
            <a:avLst/>
          </a:prstGeom>
        </p:spPr>
      </p:pic>
      <p:sp>
        <p:nvSpPr>
          <p:cNvPr id="18" name="Text 13"/>
          <p:cNvSpPr/>
          <p:nvPr/>
        </p:nvSpPr>
        <p:spPr>
          <a:xfrm>
            <a:off x="10325100" y="439114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NIS 2</a:t>
            </a:r>
            <a:endParaRPr lang="en-US" sz="2200" dirty="0"/>
          </a:p>
        </p:txBody>
      </p:sp>
      <p:sp>
        <p:nvSpPr>
          <p:cNvPr id="19" name="Text 14"/>
          <p:cNvSpPr/>
          <p:nvPr/>
        </p:nvSpPr>
        <p:spPr>
          <a:xfrm>
            <a:off x="9913144" y="4886682"/>
            <a:ext cx="364021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Application across the entire European area</a:t>
            </a:r>
            <a:endParaRPr lang="en-US" sz="1850" dirty="0"/>
          </a:p>
        </p:txBody>
      </p:sp>
      <p:sp>
        <p:nvSpPr>
          <p:cNvPr id="20" name="Text 15"/>
          <p:cNvSpPr/>
          <p:nvPr/>
        </p:nvSpPr>
        <p:spPr>
          <a:xfrm>
            <a:off x="10102096" y="5796320"/>
            <a:ext cx="3262193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Strengthened obligations</a:t>
            </a:r>
            <a:endParaRPr lang="en-US" sz="2200" dirty="0"/>
          </a:p>
        </p:txBody>
      </p:sp>
      <p:sp>
        <p:nvSpPr>
          <p:cNvPr id="21" name="Text 16"/>
          <p:cNvSpPr/>
          <p:nvPr/>
        </p:nvSpPr>
        <p:spPr>
          <a:xfrm>
            <a:off x="9913144" y="6291858"/>
            <a:ext cx="3640217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15 sectors of activity covered</a:t>
            </a:r>
            <a:endParaRPr lang="en-US" sz="22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53431" y="1581031"/>
            <a:ext cx="5067538" cy="5067538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37724" y="703183"/>
            <a:ext cx="3942636" cy="4926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50"/>
              </a:lnSpc>
              <a:buNone/>
            </a:pPr>
            <a:r>
              <a:rPr lang="en-US" sz="31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Who must comply?</a:t>
            </a:r>
            <a:endParaRPr lang="en-US" sz="3100" dirty="0"/>
          </a:p>
        </p:txBody>
      </p:sp>
      <p:sp>
        <p:nvSpPr>
          <p:cNvPr id="5" name="Text 1"/>
          <p:cNvSpPr/>
          <p:nvPr/>
        </p:nvSpPr>
        <p:spPr>
          <a:xfrm>
            <a:off x="837724" y="1447205"/>
            <a:ext cx="5847517" cy="2464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50" b="1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Enterprises active in the EU exceeding the following thresholds:</a:t>
            </a:r>
            <a:endParaRPr lang="en-US" sz="1550" dirty="0"/>
          </a:p>
        </p:txBody>
      </p:sp>
      <p:sp>
        <p:nvSpPr>
          <p:cNvPr id="6" name="Text 2"/>
          <p:cNvSpPr/>
          <p:nvPr/>
        </p:nvSpPr>
        <p:spPr>
          <a:xfrm>
            <a:off x="837724" y="2112526"/>
            <a:ext cx="1971318" cy="2464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Essential Entities (EE)</a:t>
            </a:r>
            <a:endParaRPr lang="en-US" sz="1550" dirty="0"/>
          </a:p>
        </p:txBody>
      </p:sp>
      <p:sp>
        <p:nvSpPr>
          <p:cNvPr id="7" name="Text 3"/>
          <p:cNvSpPr/>
          <p:nvPr/>
        </p:nvSpPr>
        <p:spPr>
          <a:xfrm>
            <a:off x="837724" y="2631162"/>
            <a:ext cx="3529846" cy="5529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350"/>
              </a:lnSpc>
              <a:buNone/>
            </a:pPr>
            <a:r>
              <a:rPr lang="en-US" sz="43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≥ 250</a:t>
            </a:r>
            <a:endParaRPr lang="en-US" sz="4350" dirty="0"/>
          </a:p>
        </p:txBody>
      </p:sp>
      <p:sp>
        <p:nvSpPr>
          <p:cNvPr id="8" name="Text 4"/>
          <p:cNvSpPr/>
          <p:nvPr/>
        </p:nvSpPr>
        <p:spPr>
          <a:xfrm>
            <a:off x="1616988" y="3393400"/>
            <a:ext cx="1971318" cy="2464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Employees</a:t>
            </a:r>
            <a:endParaRPr lang="en-US" sz="1550" dirty="0"/>
          </a:p>
        </p:txBody>
      </p:sp>
      <p:sp>
        <p:nvSpPr>
          <p:cNvPr id="9" name="Text 5"/>
          <p:cNvSpPr/>
          <p:nvPr/>
        </p:nvSpPr>
        <p:spPr>
          <a:xfrm>
            <a:off x="837724" y="3807381"/>
            <a:ext cx="3529846" cy="2680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3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Minimum required headcount</a:t>
            </a:r>
            <a:endParaRPr lang="en-US" sz="1300" dirty="0"/>
          </a:p>
        </p:txBody>
      </p:sp>
      <p:sp>
        <p:nvSpPr>
          <p:cNvPr id="10" name="Text 6"/>
          <p:cNvSpPr/>
          <p:nvPr/>
        </p:nvSpPr>
        <p:spPr>
          <a:xfrm>
            <a:off x="837724" y="4661773"/>
            <a:ext cx="3529846" cy="5529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350"/>
              </a:lnSpc>
              <a:buNone/>
            </a:pPr>
            <a:r>
              <a:rPr lang="en-US" sz="43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≥ £50M</a:t>
            </a:r>
            <a:endParaRPr lang="en-US" sz="4350" dirty="0"/>
          </a:p>
        </p:txBody>
      </p:sp>
      <p:sp>
        <p:nvSpPr>
          <p:cNvPr id="11" name="Text 7"/>
          <p:cNvSpPr/>
          <p:nvPr/>
        </p:nvSpPr>
        <p:spPr>
          <a:xfrm>
            <a:off x="1616988" y="5424011"/>
            <a:ext cx="1971318" cy="2464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Turnover</a:t>
            </a:r>
            <a:endParaRPr lang="en-US" sz="1550" dirty="0"/>
          </a:p>
        </p:txBody>
      </p:sp>
      <p:sp>
        <p:nvSpPr>
          <p:cNvPr id="12" name="Text 8"/>
          <p:cNvSpPr/>
          <p:nvPr/>
        </p:nvSpPr>
        <p:spPr>
          <a:xfrm>
            <a:off x="837724" y="5837992"/>
            <a:ext cx="3529846" cy="2680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3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Minimum annual turnover</a:t>
            </a:r>
            <a:endParaRPr lang="en-US" sz="1300" dirty="0"/>
          </a:p>
        </p:txBody>
      </p:sp>
      <p:sp>
        <p:nvSpPr>
          <p:cNvPr id="13" name="Text 9"/>
          <p:cNvSpPr/>
          <p:nvPr/>
        </p:nvSpPr>
        <p:spPr>
          <a:xfrm>
            <a:off x="4784050" y="2112526"/>
            <a:ext cx="1973104" cy="2464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Important Entities (IE)</a:t>
            </a:r>
            <a:endParaRPr lang="en-US" sz="1550" dirty="0"/>
          </a:p>
        </p:txBody>
      </p:sp>
      <p:sp>
        <p:nvSpPr>
          <p:cNvPr id="14" name="Text 10"/>
          <p:cNvSpPr/>
          <p:nvPr/>
        </p:nvSpPr>
        <p:spPr>
          <a:xfrm>
            <a:off x="4784050" y="2631162"/>
            <a:ext cx="3529846" cy="5529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350"/>
              </a:lnSpc>
              <a:buNone/>
            </a:pPr>
            <a:r>
              <a:rPr lang="en-US" sz="43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≥ 50</a:t>
            </a:r>
            <a:endParaRPr lang="en-US" sz="4350" dirty="0"/>
          </a:p>
        </p:txBody>
      </p:sp>
      <p:sp>
        <p:nvSpPr>
          <p:cNvPr id="15" name="Text 11"/>
          <p:cNvSpPr/>
          <p:nvPr/>
        </p:nvSpPr>
        <p:spPr>
          <a:xfrm>
            <a:off x="5563314" y="3393400"/>
            <a:ext cx="1971318" cy="2464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Employees</a:t>
            </a:r>
            <a:endParaRPr lang="en-US" sz="1550" dirty="0"/>
          </a:p>
        </p:txBody>
      </p:sp>
      <p:sp>
        <p:nvSpPr>
          <p:cNvPr id="16" name="Text 12"/>
          <p:cNvSpPr/>
          <p:nvPr/>
        </p:nvSpPr>
        <p:spPr>
          <a:xfrm>
            <a:off x="4784050" y="3807381"/>
            <a:ext cx="3529846" cy="2680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3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Minimum required headcount</a:t>
            </a:r>
            <a:endParaRPr lang="en-US" sz="1300" dirty="0"/>
          </a:p>
        </p:txBody>
      </p:sp>
      <p:sp>
        <p:nvSpPr>
          <p:cNvPr id="17" name="Text 13"/>
          <p:cNvSpPr/>
          <p:nvPr/>
        </p:nvSpPr>
        <p:spPr>
          <a:xfrm>
            <a:off x="4784050" y="4661773"/>
            <a:ext cx="3529846" cy="5529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350"/>
              </a:lnSpc>
              <a:buNone/>
            </a:pPr>
            <a:r>
              <a:rPr lang="en-US" sz="43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≥ £10M</a:t>
            </a:r>
            <a:endParaRPr lang="en-US" sz="4350" dirty="0"/>
          </a:p>
        </p:txBody>
      </p:sp>
      <p:sp>
        <p:nvSpPr>
          <p:cNvPr id="18" name="Text 14"/>
          <p:cNvSpPr/>
          <p:nvPr/>
        </p:nvSpPr>
        <p:spPr>
          <a:xfrm>
            <a:off x="5563314" y="5424011"/>
            <a:ext cx="1971318" cy="2464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Turnover</a:t>
            </a:r>
            <a:endParaRPr lang="en-US" sz="1550" dirty="0"/>
          </a:p>
        </p:txBody>
      </p:sp>
      <p:sp>
        <p:nvSpPr>
          <p:cNvPr id="19" name="Text 15"/>
          <p:cNvSpPr/>
          <p:nvPr/>
        </p:nvSpPr>
        <p:spPr>
          <a:xfrm>
            <a:off x="4784050" y="5837992"/>
            <a:ext cx="3529846" cy="2680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3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Minimum annual turnover</a:t>
            </a:r>
            <a:endParaRPr lang="en-US" sz="1300" dirty="0"/>
          </a:p>
        </p:txBody>
      </p:sp>
      <p:sp>
        <p:nvSpPr>
          <p:cNvPr id="20" name="Text 16"/>
          <p:cNvSpPr/>
          <p:nvPr/>
        </p:nvSpPr>
        <p:spPr>
          <a:xfrm>
            <a:off x="837724" y="6545818"/>
            <a:ext cx="3154085" cy="3942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4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And if not?</a:t>
            </a:r>
            <a:endParaRPr lang="en-US" sz="2450" dirty="0"/>
          </a:p>
        </p:txBody>
      </p:sp>
      <p:sp>
        <p:nvSpPr>
          <p:cNvPr id="21" name="Text 17"/>
          <p:cNvSpPr/>
          <p:nvPr/>
        </p:nvSpPr>
        <p:spPr>
          <a:xfrm>
            <a:off x="837724" y="7191375"/>
            <a:ext cx="7468553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Non-compliance = significant administrative and financial penalties</a:t>
            </a:r>
            <a:endParaRPr lang="en-US" sz="16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857012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Our solution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2039779"/>
            <a:ext cx="12954952" cy="9572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750"/>
              </a:lnSpc>
              <a:buNone/>
            </a:pPr>
            <a:r>
              <a:rPr lang="en-US" sz="23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Our secure platform guides you towards NIS 2 compliance with an ergonomic interface, security certificates, and a guarantee of confidentiality for all your sensitive data.</a:t>
            </a:r>
            <a:endParaRPr lang="en-US" sz="23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724" y="3266242"/>
            <a:ext cx="4118848" cy="2545556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7724" y="611100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Certificates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837724" y="6606540"/>
            <a:ext cx="4118848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Management and validation of security certificates</a:t>
            </a:r>
            <a:endParaRPr lang="en-US" sz="18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5776" y="3266242"/>
            <a:ext cx="4118848" cy="2545556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255776" y="611100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Confidentiality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5255776" y="6606540"/>
            <a:ext cx="4118848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Protection of sensitive data</a:t>
            </a:r>
            <a:endParaRPr lang="en-US" sz="18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3828" y="3266242"/>
            <a:ext cx="4118848" cy="2545556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9673828" y="611100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Ergonomics</a:t>
            </a:r>
            <a:endParaRPr lang="en-US" sz="2200" dirty="0"/>
          </a:p>
        </p:txBody>
      </p:sp>
      <p:sp>
        <p:nvSpPr>
          <p:cNvPr id="12" name="Text 7"/>
          <p:cNvSpPr/>
          <p:nvPr/>
        </p:nvSpPr>
        <p:spPr>
          <a:xfrm>
            <a:off x="9673828" y="6606540"/>
            <a:ext cx="4118848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Intuitive and adaptive interface</a:t>
            </a:r>
            <a:endParaRPr lang="en-US" sz="18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727829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Project Challenges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1910596"/>
            <a:ext cx="12954952" cy="478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50"/>
              </a:lnSpc>
              <a:buNone/>
            </a:pPr>
            <a:r>
              <a:rPr lang="en-US" sz="23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The major challenges our team is facing</a:t>
            </a:r>
            <a:endParaRPr lang="en-US" sz="23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7638" y="2658428"/>
            <a:ext cx="2137529" cy="1357193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7988" y="3294221"/>
            <a:ext cx="336590" cy="420767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5384482" y="2897743"/>
            <a:ext cx="225230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Limited Time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5384482" y="3393281"/>
            <a:ext cx="225230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Strict time constraints</a:t>
            </a:r>
            <a:endParaRPr lang="en-US" sz="1850" dirty="0"/>
          </a:p>
        </p:txBody>
      </p:sp>
      <p:sp>
        <p:nvSpPr>
          <p:cNvPr id="8" name="Shape 4"/>
          <p:cNvSpPr/>
          <p:nvPr/>
        </p:nvSpPr>
        <p:spPr>
          <a:xfrm>
            <a:off x="5204936" y="4030266"/>
            <a:ext cx="8527971" cy="15240"/>
          </a:xfrm>
          <a:prstGeom prst="roundRect">
            <a:avLst>
              <a:gd name="adj" fmla="val 2356110"/>
            </a:avLst>
          </a:prstGeom>
          <a:solidFill>
            <a:srgbClr val="F2B42D"/>
          </a:solidFill>
          <a:ln/>
        </p:spPr>
        <p:txBody>
          <a:bodyPr/>
          <a:lstStyle/>
          <a:p>
            <a:endParaRPr lang="fr-FR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38814" y="4075390"/>
            <a:ext cx="4275058" cy="1357193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07988" y="4543544"/>
            <a:ext cx="336590" cy="420767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453187" y="431470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New Technologies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6453187" y="4810244"/>
            <a:ext cx="379916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Adaptation to emerging technologies</a:t>
            </a:r>
            <a:endParaRPr lang="en-US" sz="1850" dirty="0"/>
          </a:p>
        </p:txBody>
      </p:sp>
      <p:sp>
        <p:nvSpPr>
          <p:cNvPr id="13" name="Shape 7"/>
          <p:cNvSpPr/>
          <p:nvPr/>
        </p:nvSpPr>
        <p:spPr>
          <a:xfrm>
            <a:off x="6273641" y="5447228"/>
            <a:ext cx="7459266" cy="15240"/>
          </a:xfrm>
          <a:prstGeom prst="roundRect">
            <a:avLst>
              <a:gd name="adj" fmla="val 2356110"/>
            </a:avLst>
          </a:prstGeom>
          <a:solidFill>
            <a:srgbClr val="D7425E"/>
          </a:solidFill>
          <a:ln/>
        </p:spPr>
        <p:txBody>
          <a:bodyPr/>
          <a:lstStyle/>
          <a:p>
            <a:endParaRPr lang="fr-FR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0109" y="5492353"/>
            <a:ext cx="6412587" cy="1357193"/>
          </a:xfrm>
          <a:prstGeom prst="rect">
            <a:avLst/>
          </a:prstGeom>
        </p:spPr>
      </p:pic>
      <p:pic>
        <p:nvPicPr>
          <p:cNvPr id="15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08107" y="5960507"/>
            <a:ext cx="336590" cy="420767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7522012" y="5731669"/>
            <a:ext cx="3013948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Cybersecurity Concepts</a:t>
            </a:r>
            <a:endParaRPr lang="en-US" sz="2200" dirty="0"/>
          </a:p>
        </p:txBody>
      </p:sp>
      <p:sp>
        <p:nvSpPr>
          <p:cNvPr id="17" name="Text 9"/>
          <p:cNvSpPr/>
          <p:nvPr/>
        </p:nvSpPr>
        <p:spPr>
          <a:xfrm>
            <a:off x="7522012" y="6227207"/>
            <a:ext cx="3073360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Mastery of security challenges</a:t>
            </a:r>
            <a:endParaRPr lang="en-US" sz="1850" dirty="0"/>
          </a:p>
        </p:txBody>
      </p:sp>
      <p:sp>
        <p:nvSpPr>
          <p:cNvPr id="18" name="Text 10"/>
          <p:cNvSpPr/>
          <p:nvPr/>
        </p:nvSpPr>
        <p:spPr>
          <a:xfrm>
            <a:off x="837724" y="7118747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Each challenge represents a peak of the complexity triangle that our team must overcome to succeed in the NIS CUBE project.</a:t>
            </a:r>
            <a:endParaRPr lang="en-US" sz="18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664607"/>
            <a:ext cx="3942636" cy="4926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50"/>
              </a:lnSpc>
              <a:buNone/>
            </a:pPr>
            <a:r>
              <a:rPr lang="en-US" sz="31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Work Methodology</a:t>
            </a:r>
            <a:endParaRPr lang="en-US" sz="3100" dirty="0"/>
          </a:p>
        </p:txBody>
      </p:sp>
      <p:sp>
        <p:nvSpPr>
          <p:cNvPr id="3" name="Text 1"/>
          <p:cNvSpPr/>
          <p:nvPr/>
        </p:nvSpPr>
        <p:spPr>
          <a:xfrm>
            <a:off x="837724" y="1576149"/>
            <a:ext cx="4274225" cy="3942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4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Our methodological approach</a:t>
            </a:r>
            <a:endParaRPr lang="en-US" sz="2450" dirty="0"/>
          </a:p>
        </p:txBody>
      </p:sp>
      <p:sp>
        <p:nvSpPr>
          <p:cNvPr id="4" name="Shape 2"/>
          <p:cNvSpPr/>
          <p:nvPr/>
        </p:nvSpPr>
        <p:spPr>
          <a:xfrm>
            <a:off x="837724" y="2158841"/>
            <a:ext cx="376952" cy="376952"/>
          </a:xfrm>
          <a:prstGeom prst="roundRect">
            <a:avLst>
              <a:gd name="adj" fmla="val 66680"/>
            </a:avLst>
          </a:prstGeom>
          <a:solidFill>
            <a:srgbClr val="00002E"/>
          </a:solidFill>
          <a:ln w="15240">
            <a:solidFill>
              <a:srgbClr val="F2B42D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971" y="2199501"/>
            <a:ext cx="236458" cy="295632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382197" y="2138005"/>
            <a:ext cx="3154085" cy="3942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4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V-cycle</a:t>
            </a:r>
            <a:endParaRPr lang="en-US" sz="2450" dirty="0"/>
          </a:p>
        </p:txBody>
      </p:sp>
      <p:sp>
        <p:nvSpPr>
          <p:cNvPr id="7" name="Text 4"/>
          <p:cNvSpPr/>
          <p:nvPr/>
        </p:nvSpPr>
        <p:spPr>
          <a:xfrm>
            <a:off x="1382197" y="2699742"/>
            <a:ext cx="5728573" cy="5912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Requirements → Design → Implementation → Verification → Validation</a:t>
            </a:r>
            <a:endParaRPr lang="en-US" sz="1850" dirty="0"/>
          </a:p>
        </p:txBody>
      </p:sp>
      <p:sp>
        <p:nvSpPr>
          <p:cNvPr id="8" name="Shape 5"/>
          <p:cNvSpPr/>
          <p:nvPr/>
        </p:nvSpPr>
        <p:spPr>
          <a:xfrm>
            <a:off x="837724" y="3626048"/>
            <a:ext cx="376952" cy="376952"/>
          </a:xfrm>
          <a:prstGeom prst="roundRect">
            <a:avLst>
              <a:gd name="adj" fmla="val 66680"/>
            </a:avLst>
          </a:prstGeom>
          <a:solidFill>
            <a:srgbClr val="00002E"/>
          </a:solidFill>
          <a:ln w="15240">
            <a:solidFill>
              <a:srgbClr val="D7425E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7971" y="3666708"/>
            <a:ext cx="236458" cy="295632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1382197" y="3605213"/>
            <a:ext cx="3154085" cy="3942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4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Weekly Meetings</a:t>
            </a:r>
            <a:endParaRPr lang="en-US" sz="2450" dirty="0"/>
          </a:p>
        </p:txBody>
      </p:sp>
      <p:sp>
        <p:nvSpPr>
          <p:cNvPr id="11" name="Text 7"/>
          <p:cNvSpPr/>
          <p:nvPr/>
        </p:nvSpPr>
        <p:spPr>
          <a:xfrm>
            <a:off x="1382197" y="4166949"/>
            <a:ext cx="5728573" cy="5912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Weekly meetings to validate deliverables and adjust planning</a:t>
            </a:r>
            <a:endParaRPr lang="en-US" sz="1850" dirty="0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27250" y="1597104"/>
            <a:ext cx="837724" cy="1155859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8616315" y="1764625"/>
            <a:ext cx="5183981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Requirements</a:t>
            </a:r>
            <a:endParaRPr lang="en-US" sz="1600" dirty="0"/>
          </a:p>
        </p:txBody>
      </p:sp>
      <p:sp>
        <p:nvSpPr>
          <p:cNvPr id="14" name="Text 9"/>
          <p:cNvSpPr/>
          <p:nvPr/>
        </p:nvSpPr>
        <p:spPr>
          <a:xfrm>
            <a:off x="8616315" y="2250400"/>
            <a:ext cx="5183981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Collection and analysis of needs</a:t>
            </a:r>
            <a:endParaRPr lang="en-US" sz="1600" dirty="0"/>
          </a:p>
        </p:txBody>
      </p:sp>
      <p:pic>
        <p:nvPicPr>
          <p:cNvPr id="1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27250" y="2752963"/>
            <a:ext cx="837724" cy="1155859"/>
          </a:xfrm>
          <a:prstGeom prst="rect">
            <a:avLst/>
          </a:prstGeom>
        </p:spPr>
      </p:pic>
      <p:sp>
        <p:nvSpPr>
          <p:cNvPr id="16" name="Text 10"/>
          <p:cNvSpPr/>
          <p:nvPr/>
        </p:nvSpPr>
        <p:spPr>
          <a:xfrm>
            <a:off x="8616315" y="2920484"/>
            <a:ext cx="5183981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Design</a:t>
            </a:r>
            <a:endParaRPr lang="en-US" sz="1600" dirty="0"/>
          </a:p>
        </p:txBody>
      </p:sp>
      <p:sp>
        <p:nvSpPr>
          <p:cNvPr id="17" name="Text 11"/>
          <p:cNvSpPr/>
          <p:nvPr/>
        </p:nvSpPr>
        <p:spPr>
          <a:xfrm>
            <a:off x="8616315" y="3406259"/>
            <a:ext cx="5183981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Architecture design</a:t>
            </a:r>
            <a:endParaRPr lang="en-US" sz="1600" dirty="0"/>
          </a:p>
        </p:txBody>
      </p:sp>
      <p:pic>
        <p:nvPicPr>
          <p:cNvPr id="18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27250" y="3908822"/>
            <a:ext cx="837724" cy="1155859"/>
          </a:xfrm>
          <a:prstGeom prst="rect">
            <a:avLst/>
          </a:prstGeom>
        </p:spPr>
      </p:pic>
      <p:sp>
        <p:nvSpPr>
          <p:cNvPr id="19" name="Text 12"/>
          <p:cNvSpPr/>
          <p:nvPr/>
        </p:nvSpPr>
        <p:spPr>
          <a:xfrm>
            <a:off x="8616315" y="4076343"/>
            <a:ext cx="5183981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Implementation</a:t>
            </a:r>
            <a:endParaRPr lang="en-US" sz="1600" dirty="0"/>
          </a:p>
        </p:txBody>
      </p:sp>
      <p:sp>
        <p:nvSpPr>
          <p:cNvPr id="20" name="Text 13"/>
          <p:cNvSpPr/>
          <p:nvPr/>
        </p:nvSpPr>
        <p:spPr>
          <a:xfrm>
            <a:off x="8616315" y="4562118"/>
            <a:ext cx="5183981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Development and integration</a:t>
            </a:r>
            <a:endParaRPr lang="en-US" sz="1600" dirty="0"/>
          </a:p>
        </p:txBody>
      </p:sp>
      <p:pic>
        <p:nvPicPr>
          <p:cNvPr id="21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27250" y="5064681"/>
            <a:ext cx="837724" cy="1155859"/>
          </a:xfrm>
          <a:prstGeom prst="rect">
            <a:avLst/>
          </a:prstGeom>
        </p:spPr>
      </p:pic>
      <p:sp>
        <p:nvSpPr>
          <p:cNvPr id="22" name="Text 14"/>
          <p:cNvSpPr/>
          <p:nvPr/>
        </p:nvSpPr>
        <p:spPr>
          <a:xfrm>
            <a:off x="8616315" y="5232202"/>
            <a:ext cx="5183981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Verification</a:t>
            </a:r>
            <a:endParaRPr lang="en-US" sz="1600" dirty="0"/>
          </a:p>
        </p:txBody>
      </p:sp>
      <p:sp>
        <p:nvSpPr>
          <p:cNvPr id="23" name="Text 15"/>
          <p:cNvSpPr/>
          <p:nvPr/>
        </p:nvSpPr>
        <p:spPr>
          <a:xfrm>
            <a:off x="8616315" y="5717977"/>
            <a:ext cx="5183981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Unit and integration testing</a:t>
            </a:r>
            <a:endParaRPr lang="en-US" sz="1600" dirty="0"/>
          </a:p>
        </p:txBody>
      </p:sp>
      <p:pic>
        <p:nvPicPr>
          <p:cNvPr id="24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27250" y="6220539"/>
            <a:ext cx="837724" cy="1155859"/>
          </a:xfrm>
          <a:prstGeom prst="rect">
            <a:avLst/>
          </a:prstGeom>
        </p:spPr>
      </p:pic>
      <p:sp>
        <p:nvSpPr>
          <p:cNvPr id="25" name="Text 16"/>
          <p:cNvSpPr/>
          <p:nvPr/>
        </p:nvSpPr>
        <p:spPr>
          <a:xfrm>
            <a:off x="8616315" y="6388060"/>
            <a:ext cx="5183981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Validation</a:t>
            </a:r>
            <a:endParaRPr lang="en-US" sz="1600" dirty="0"/>
          </a:p>
        </p:txBody>
      </p:sp>
      <p:sp>
        <p:nvSpPr>
          <p:cNvPr id="26" name="Text 17"/>
          <p:cNvSpPr/>
          <p:nvPr/>
        </p:nvSpPr>
        <p:spPr>
          <a:xfrm>
            <a:off x="8616315" y="6873835"/>
            <a:ext cx="5183981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Compliance with requirements</a:t>
            </a:r>
            <a:endParaRPr lang="en-US" sz="16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15102" y="640437"/>
            <a:ext cx="4384119" cy="5479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00"/>
              </a:lnSpc>
              <a:buNone/>
            </a:pPr>
            <a:r>
              <a:rPr lang="en-US" sz="34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Gantt Diagram</a:t>
            </a:r>
            <a:endParaRPr lang="en-US" sz="3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102" y="1677353"/>
            <a:ext cx="8829199" cy="5886093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10106501" y="1677353"/>
            <a:ext cx="419219" cy="419219"/>
          </a:xfrm>
          <a:prstGeom prst="roundRect">
            <a:avLst>
              <a:gd name="adj" fmla="val 66670"/>
            </a:avLst>
          </a:prstGeom>
          <a:solidFill>
            <a:srgbClr val="00002E"/>
          </a:solidFill>
          <a:ln w="22860">
            <a:solidFill>
              <a:srgbClr val="F2B42D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5" name="Text 2"/>
          <p:cNvSpPr/>
          <p:nvPr/>
        </p:nvSpPr>
        <p:spPr>
          <a:xfrm>
            <a:off x="10184547" y="1722537"/>
            <a:ext cx="263009" cy="3287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r>
              <a:rPr lang="en-US" sz="20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1</a:t>
            </a:r>
            <a:endParaRPr lang="en-US" sz="2050" dirty="0"/>
          </a:p>
        </p:txBody>
      </p:sp>
      <p:sp>
        <p:nvSpPr>
          <p:cNvPr id="6" name="Text 3"/>
          <p:cNvSpPr/>
          <p:nvPr/>
        </p:nvSpPr>
        <p:spPr>
          <a:xfrm>
            <a:off x="10711934" y="1741289"/>
            <a:ext cx="2392799" cy="273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Requirements Analysis 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10711934" y="2201466"/>
            <a:ext cx="2192060" cy="273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100% Complete</a:t>
            </a:r>
            <a:endParaRPr lang="en-US" sz="1700" dirty="0"/>
          </a:p>
        </p:txBody>
      </p:sp>
      <p:sp>
        <p:nvSpPr>
          <p:cNvPr id="8" name="Shape 5"/>
          <p:cNvSpPr/>
          <p:nvPr/>
        </p:nvSpPr>
        <p:spPr>
          <a:xfrm>
            <a:off x="10106501" y="2847975"/>
            <a:ext cx="419219" cy="419219"/>
          </a:xfrm>
          <a:prstGeom prst="roundRect">
            <a:avLst>
              <a:gd name="adj" fmla="val 66670"/>
            </a:avLst>
          </a:prstGeom>
          <a:solidFill>
            <a:srgbClr val="00002E"/>
          </a:solidFill>
          <a:ln w="22860">
            <a:solidFill>
              <a:srgbClr val="D7425E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9" name="Text 6"/>
          <p:cNvSpPr/>
          <p:nvPr/>
        </p:nvSpPr>
        <p:spPr>
          <a:xfrm>
            <a:off x="10184547" y="2893159"/>
            <a:ext cx="263009" cy="3287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r>
              <a:rPr lang="en-US" sz="20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2</a:t>
            </a:r>
            <a:endParaRPr lang="en-US" sz="2050" dirty="0"/>
          </a:p>
        </p:txBody>
      </p:sp>
      <p:sp>
        <p:nvSpPr>
          <p:cNvPr id="10" name="Text 7"/>
          <p:cNvSpPr/>
          <p:nvPr/>
        </p:nvSpPr>
        <p:spPr>
          <a:xfrm>
            <a:off x="10711934" y="2911912"/>
            <a:ext cx="2240756" cy="273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Design &amp; Architecture</a:t>
            </a:r>
            <a:endParaRPr lang="en-US" sz="1700" dirty="0"/>
          </a:p>
        </p:txBody>
      </p:sp>
      <p:sp>
        <p:nvSpPr>
          <p:cNvPr id="11" name="Text 8"/>
          <p:cNvSpPr/>
          <p:nvPr/>
        </p:nvSpPr>
        <p:spPr>
          <a:xfrm>
            <a:off x="10711934" y="3372088"/>
            <a:ext cx="2192060" cy="273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85% Complete</a:t>
            </a:r>
            <a:endParaRPr lang="en-US" sz="1700" dirty="0"/>
          </a:p>
        </p:txBody>
      </p:sp>
      <p:sp>
        <p:nvSpPr>
          <p:cNvPr id="12" name="Shape 9"/>
          <p:cNvSpPr/>
          <p:nvPr/>
        </p:nvSpPr>
        <p:spPr>
          <a:xfrm>
            <a:off x="10106501" y="4018598"/>
            <a:ext cx="419219" cy="419219"/>
          </a:xfrm>
          <a:prstGeom prst="roundRect">
            <a:avLst>
              <a:gd name="adj" fmla="val 66670"/>
            </a:avLst>
          </a:prstGeom>
          <a:solidFill>
            <a:srgbClr val="00002E"/>
          </a:solidFill>
          <a:ln w="22860">
            <a:solidFill>
              <a:srgbClr val="DD785E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13" name="Text 10"/>
          <p:cNvSpPr/>
          <p:nvPr/>
        </p:nvSpPr>
        <p:spPr>
          <a:xfrm>
            <a:off x="10184547" y="4063782"/>
            <a:ext cx="263009" cy="3287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r>
              <a:rPr lang="en-US" sz="20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3</a:t>
            </a:r>
            <a:endParaRPr lang="en-US" sz="2050" dirty="0"/>
          </a:p>
        </p:txBody>
      </p:sp>
      <p:sp>
        <p:nvSpPr>
          <p:cNvPr id="14" name="Text 11"/>
          <p:cNvSpPr/>
          <p:nvPr/>
        </p:nvSpPr>
        <p:spPr>
          <a:xfrm>
            <a:off x="10711934" y="4082534"/>
            <a:ext cx="2769156" cy="273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Development &amp; Integration</a:t>
            </a:r>
            <a:endParaRPr lang="en-US" sz="1700" dirty="0"/>
          </a:p>
        </p:txBody>
      </p:sp>
      <p:sp>
        <p:nvSpPr>
          <p:cNvPr id="15" name="Text 12"/>
          <p:cNvSpPr/>
          <p:nvPr/>
        </p:nvSpPr>
        <p:spPr>
          <a:xfrm>
            <a:off x="10711934" y="4542711"/>
            <a:ext cx="2192060" cy="273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60% Complete</a:t>
            </a:r>
            <a:endParaRPr lang="en-US" sz="1700" dirty="0"/>
          </a:p>
        </p:txBody>
      </p:sp>
      <p:sp>
        <p:nvSpPr>
          <p:cNvPr id="16" name="Shape 13"/>
          <p:cNvSpPr/>
          <p:nvPr/>
        </p:nvSpPr>
        <p:spPr>
          <a:xfrm>
            <a:off x="10106501" y="5189220"/>
            <a:ext cx="419219" cy="419219"/>
          </a:xfrm>
          <a:prstGeom prst="roundRect">
            <a:avLst>
              <a:gd name="adj" fmla="val 66670"/>
            </a:avLst>
          </a:prstGeom>
          <a:solidFill>
            <a:srgbClr val="00002E"/>
          </a:solidFill>
          <a:ln w="22860">
            <a:solidFill>
              <a:srgbClr val="48A8E2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17" name="Text 14"/>
          <p:cNvSpPr/>
          <p:nvPr/>
        </p:nvSpPr>
        <p:spPr>
          <a:xfrm>
            <a:off x="10184547" y="5234404"/>
            <a:ext cx="263009" cy="3287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r>
              <a:rPr lang="en-US" sz="20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4</a:t>
            </a:r>
            <a:endParaRPr lang="en-US" sz="2050" dirty="0"/>
          </a:p>
        </p:txBody>
      </p:sp>
      <p:sp>
        <p:nvSpPr>
          <p:cNvPr id="18" name="Text 15"/>
          <p:cNvSpPr/>
          <p:nvPr/>
        </p:nvSpPr>
        <p:spPr>
          <a:xfrm>
            <a:off x="10711934" y="5253157"/>
            <a:ext cx="2272903" cy="273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Testing &amp; Deployment</a:t>
            </a:r>
            <a:endParaRPr lang="en-US" sz="1700" dirty="0"/>
          </a:p>
        </p:txBody>
      </p:sp>
      <p:sp>
        <p:nvSpPr>
          <p:cNvPr id="19" name="Text 16"/>
          <p:cNvSpPr/>
          <p:nvPr/>
        </p:nvSpPr>
        <p:spPr>
          <a:xfrm>
            <a:off x="10711934" y="5713333"/>
            <a:ext cx="2192060" cy="273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Upcoming</a:t>
            </a:r>
            <a:endParaRPr lang="en-US" sz="17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586</Words>
  <Application>Microsoft Office PowerPoint</Application>
  <PresentationFormat>Personnalisé</PresentationFormat>
  <Paragraphs>163</Paragraphs>
  <Slides>14</Slides>
  <Notes>14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14</vt:i4>
      </vt:variant>
    </vt:vector>
  </HeadingPairs>
  <TitlesOfParts>
    <vt:vector size="18" baseType="lpstr">
      <vt:lpstr>Nunito Semi Bold</vt:lpstr>
      <vt:lpstr>Arial</vt:lpstr>
      <vt:lpstr>PT Sans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Mohammed Ryad DERMOUCHE</cp:lastModifiedBy>
  <cp:revision>2</cp:revision>
  <dcterms:created xsi:type="dcterms:W3CDTF">2025-05-21T22:11:24Z</dcterms:created>
  <dcterms:modified xsi:type="dcterms:W3CDTF">2025-05-21T22:15:21Z</dcterms:modified>
</cp:coreProperties>
</file>